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696" y="1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E907-FBB5-2374-C2E9-C7F2515FE15E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0423E0-11D6-28E3-C9F3-F0A0CC34C827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EB485D-AC0B-73CE-20F3-48C3191B41B6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/>
        </p:nvGraphicFramePr>
        <p:xfrm>
          <a:off x="2526788" y="582064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Plant Balls in Tomato Sauce with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Lasagne with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Chicken, Stuffing,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8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or Salmon Fishfingers with Chips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80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Beetroot and Lentil Burger in a Bun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/>
                        </a:rPr>
                        <a:t>Vegetarian Wellington with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BBQ 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Pasta with Garlic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/>
                        </a:rPr>
                        <a:t>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Bean Pasty with Chips and Tomato Sauce </a:t>
                      </a:r>
                      <a:endParaRPr kumimoji="0" lang="en-GB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  <a:p>
                      <a:pPr algn="ctr"/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 b="0">
                          <a:latin typeface="Century Gothic"/>
                        </a:rPr>
                        <a:t>Apple Crumb Cake with Custard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Syrup Sponge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/>
        </p:nvGraphicFramePr>
        <p:xfrm>
          <a:off x="2512286" y="2189043"/>
          <a:ext cx="707441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Classic Cheese and 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or Quorn with Seasoned Potatoes</a:t>
                      </a:r>
                      <a:r>
                        <a:rPr lang="en-GB" sz="8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and Sweetcorn Salsa</a:t>
                      </a: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 in Tomato Sauce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Whirl with Chips and Tomato Sauce 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latin typeface="Century Gothic"/>
                        </a:rPr>
                        <a:t>NEW </a:t>
                      </a:r>
                      <a:r>
                        <a:rPr lang="en-GB" sz="8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latin typeface="Century Gothic" panose="020B0502020202020204" pitchFamily="34" charset="0"/>
                        </a:rPr>
                        <a:t>Chocolate and Beetroot Brownie with Chocolate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>
                          <a:latin typeface="Century Gothic" panose="020B0502020202020204" pitchFamily="34" charset="0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91735"/>
              </p:ext>
            </p:extLst>
          </p:nvPr>
        </p:nvGraphicFramePr>
        <p:xfrm>
          <a:off x="2526788" y="3753323"/>
          <a:ext cx="7030497" cy="160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27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1067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86901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2769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5953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554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Sausage with Roast Potatoes and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00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Golden Rice</a:t>
                      </a:r>
                      <a:endParaRPr lang="en-US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Golden Rice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Rice</a:t>
                      </a:r>
                    </a:p>
                    <a:p>
                      <a:pPr algn="ctr"/>
                      <a:endParaRPr lang="en-GB" sz="8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and Roast Potatoes with Gravy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52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entury Gothic"/>
                        </a:rPr>
                        <a:t>NEW </a:t>
                      </a:r>
                      <a:r>
                        <a:rPr lang="en-GB" sz="800" dirty="0">
                          <a:latin typeface="Century Gothic"/>
                        </a:rPr>
                        <a:t>Jamaican Ginger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98D7E2B8-1E29-8D19-DE0D-948A6889A120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7D9BC8C0-2A68-3C9E-4F7B-94ADAA4D9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44BE9C8B-5967-7180-D4D8-6959B66D9777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0D11BF72-B342-80A2-3F7F-2919709B51B9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84D54493-626F-01D2-1D27-C167E6F181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F5A7821B-CDDE-A29B-1BC2-59597689A61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BE7E3ADC-8548-6C66-D763-24FC70E7A25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2617FA5-69A8-022B-841A-D0FCD9EB7E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1F72FCC-10B8-4FEB-565E-11B57F055BB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200DBD65-F4BF-9294-282E-0A7EAF5952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1040377B-F7D1-B256-9274-DE3AC9C489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1FA31AF9-B35D-120F-19C1-DD90F32B15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7" name="Picture 6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C533B6C5-E984-D090-7230-514228E00E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00" y="2120067"/>
            <a:ext cx="808100" cy="305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83DD8-9A2D-2B65-20C8-8FA2834F56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7993" y="3659681"/>
            <a:ext cx="415403" cy="281168"/>
          </a:xfrm>
          <a:prstGeom prst="rect">
            <a:avLst/>
          </a:prstGeom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52B2BD7D-1678-9C42-EF40-29B5E2B799C9}"/>
              </a:ext>
            </a:extLst>
          </p:cNvPr>
          <p:cNvGrpSpPr/>
          <p:nvPr/>
        </p:nvGrpSpPr>
        <p:grpSpPr>
          <a:xfrm>
            <a:off x="5026251" y="4032123"/>
            <a:ext cx="284684" cy="271660"/>
            <a:chOff x="0" y="0"/>
            <a:chExt cx="3741232" cy="3821539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A90722E-6D14-EF00-6233-F787992A5680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850A496-B378-8118-D272-1004872B704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91E222A-8189-9B7D-FAF6-CB0D8B1D433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3C6DD1E-BB75-717E-FBD8-FC787DB5E23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9BEB999-1B79-2BA8-95E2-3CBF72036E1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BD1A4FDB-FDF2-1E53-67D3-892F6C1F2C1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B1B41C5-738F-151E-91E2-441FDD5E6A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02F0F073-89F7-332E-CB11-67B592A95D1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19" name="Group 7">
            <a:extLst>
              <a:ext uri="{FF2B5EF4-FFF2-40B4-BE49-F238E27FC236}">
                <a16:creationId xmlns:a16="http://schemas.microsoft.com/office/drawing/2014/main" id="{3CAFA566-B2A4-E457-1D77-1DAA71C07259}"/>
              </a:ext>
            </a:extLst>
          </p:cNvPr>
          <p:cNvGrpSpPr/>
          <p:nvPr/>
        </p:nvGrpSpPr>
        <p:grpSpPr>
          <a:xfrm>
            <a:off x="4964602" y="2333441"/>
            <a:ext cx="284684" cy="271660"/>
            <a:chOff x="0" y="0"/>
            <a:chExt cx="3741232" cy="3821539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B5E4547D-207D-E793-215D-6D3782E475E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5A08D5C0-C61D-1501-359C-B12CD3A880D5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DC8CC569-DF59-D447-F620-AA212DF127FA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F9F3C2E7-D4B4-FDE5-9829-E4587C6F84A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20E291FF-BE26-0F8E-609F-C00D0F976F0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9299293D-3D0B-362B-660F-8774CBD8BCF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5B35F6E9-3AF5-F570-080D-5C91A34FDC1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E56C2B41-6BF0-FB2C-2FA2-3896123D6F1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5EC39B35-6021-8CE2-8963-7D9291D92BD2}"/>
              </a:ext>
            </a:extLst>
          </p:cNvPr>
          <p:cNvGrpSpPr/>
          <p:nvPr/>
        </p:nvGrpSpPr>
        <p:grpSpPr>
          <a:xfrm>
            <a:off x="5009151" y="712921"/>
            <a:ext cx="284684" cy="271660"/>
            <a:chOff x="0" y="0"/>
            <a:chExt cx="3741232" cy="3821539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11B15C9-6869-8D63-0568-FB7F9B12B23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BE45D85-92BF-A44F-CA0E-49C18DF4E5E7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B74EC95-20CA-1137-FF5D-DB9FD4C83F1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2208C88D-D314-AA64-23FC-3DC9A4D7C6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93B1F7E8-E4BE-F7B3-9AA7-D8CEBFE5CF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2" name="Group 13">
              <a:extLst>
                <a:ext uri="{FF2B5EF4-FFF2-40B4-BE49-F238E27FC236}">
                  <a16:creationId xmlns:a16="http://schemas.microsoft.com/office/drawing/2014/main" id="{66BA28FD-1806-2CD8-6C9D-229B4F300DB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44D9B111-2082-78D4-9962-40FD57D506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15">
                <a:extLst>
                  <a:ext uri="{FF2B5EF4-FFF2-40B4-BE49-F238E27FC236}">
                    <a16:creationId xmlns:a16="http://schemas.microsoft.com/office/drawing/2014/main" id="{70C68DD2-6CA9-6EA0-1D1B-7C109109F1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56CAD0C8-B04E-B6B7-C927-49A74BCB1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2443349" y="4139341"/>
            <a:ext cx="321362" cy="277934"/>
          </a:xfrm>
          <a:prstGeom prst="rect">
            <a:avLst/>
          </a:prstGeom>
        </p:spPr>
      </p:pic>
      <p:sp>
        <p:nvSpPr>
          <p:cNvPr id="38" name="Freeform 44">
            <a:extLst>
              <a:ext uri="{FF2B5EF4-FFF2-40B4-BE49-F238E27FC236}">
                <a16:creationId xmlns:a16="http://schemas.microsoft.com/office/drawing/2014/main" id="{3B36B39C-9B51-07F0-3A49-C727DE87933C}"/>
              </a:ext>
            </a:extLst>
          </p:cNvPr>
          <p:cNvSpPr/>
          <p:nvPr/>
        </p:nvSpPr>
        <p:spPr>
          <a:xfrm>
            <a:off x="3554616" y="46308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65D8CBE9-2F7C-EB8C-ADE7-DFD8031B8AD6}"/>
              </a:ext>
            </a:extLst>
          </p:cNvPr>
          <p:cNvSpPr/>
          <p:nvPr/>
        </p:nvSpPr>
        <p:spPr>
          <a:xfrm>
            <a:off x="4995494" y="452153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4">
            <a:extLst>
              <a:ext uri="{FF2B5EF4-FFF2-40B4-BE49-F238E27FC236}">
                <a16:creationId xmlns:a16="http://schemas.microsoft.com/office/drawing/2014/main" id="{7E897E1C-1291-1B62-02B0-4A4D46366C9E}"/>
              </a:ext>
            </a:extLst>
          </p:cNvPr>
          <p:cNvSpPr/>
          <p:nvPr/>
        </p:nvSpPr>
        <p:spPr>
          <a:xfrm>
            <a:off x="6382164" y="462255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4">
            <a:extLst>
              <a:ext uri="{FF2B5EF4-FFF2-40B4-BE49-F238E27FC236}">
                <a16:creationId xmlns:a16="http://schemas.microsoft.com/office/drawing/2014/main" id="{9FB00C08-7D12-FC8C-23BD-A5EFBC9FA06E}"/>
              </a:ext>
            </a:extLst>
          </p:cNvPr>
          <p:cNvSpPr/>
          <p:nvPr/>
        </p:nvSpPr>
        <p:spPr>
          <a:xfrm>
            <a:off x="7816487" y="459017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4">
            <a:extLst>
              <a:ext uri="{FF2B5EF4-FFF2-40B4-BE49-F238E27FC236}">
                <a16:creationId xmlns:a16="http://schemas.microsoft.com/office/drawing/2014/main" id="{23A70B46-467A-1A75-90B9-26826BA01B37}"/>
              </a:ext>
            </a:extLst>
          </p:cNvPr>
          <p:cNvSpPr/>
          <p:nvPr/>
        </p:nvSpPr>
        <p:spPr>
          <a:xfrm>
            <a:off x="3395290" y="5133875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6BE20141-7EDB-E869-47E7-A257753C1528}"/>
              </a:ext>
            </a:extLst>
          </p:cNvPr>
          <p:cNvSpPr/>
          <p:nvPr/>
        </p:nvSpPr>
        <p:spPr>
          <a:xfrm>
            <a:off x="6364613" y="511319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43EC432D-8F5C-473D-FD8B-1B0415F2C735}"/>
              </a:ext>
            </a:extLst>
          </p:cNvPr>
          <p:cNvSpPr/>
          <p:nvPr/>
        </p:nvSpPr>
        <p:spPr>
          <a:xfrm>
            <a:off x="9290009" y="341710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05920913-466F-2DD0-E7C6-90FBF766716A}"/>
              </a:ext>
            </a:extLst>
          </p:cNvPr>
          <p:cNvSpPr/>
          <p:nvPr/>
        </p:nvSpPr>
        <p:spPr>
          <a:xfrm>
            <a:off x="6300140" y="3418214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C4AFFA76-6673-43CD-04E1-6342CB7B6C20}"/>
              </a:ext>
            </a:extLst>
          </p:cNvPr>
          <p:cNvSpPr/>
          <p:nvPr/>
        </p:nvSpPr>
        <p:spPr>
          <a:xfrm>
            <a:off x="3537091" y="3483247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EEEDF1ED-20FD-6C37-0400-6D5EA8A047BB}"/>
              </a:ext>
            </a:extLst>
          </p:cNvPr>
          <p:cNvSpPr/>
          <p:nvPr/>
        </p:nvSpPr>
        <p:spPr>
          <a:xfrm>
            <a:off x="7779330" y="29554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4">
            <a:extLst>
              <a:ext uri="{FF2B5EF4-FFF2-40B4-BE49-F238E27FC236}">
                <a16:creationId xmlns:a16="http://schemas.microsoft.com/office/drawing/2014/main" id="{2CB5EEC9-FD10-9610-A24A-EEA29F29FCA5}"/>
              </a:ext>
            </a:extLst>
          </p:cNvPr>
          <p:cNvSpPr/>
          <p:nvPr/>
        </p:nvSpPr>
        <p:spPr>
          <a:xfrm>
            <a:off x="4940961" y="290788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id="{957C66FE-CB54-E10B-9ACD-029A1F494912}"/>
              </a:ext>
            </a:extLst>
          </p:cNvPr>
          <p:cNvSpPr/>
          <p:nvPr/>
        </p:nvSpPr>
        <p:spPr>
          <a:xfrm>
            <a:off x="6300139" y="2927099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143235B1-5E51-691D-5A86-F5A7642EC3B5}"/>
              </a:ext>
            </a:extLst>
          </p:cNvPr>
          <p:cNvSpPr/>
          <p:nvPr/>
        </p:nvSpPr>
        <p:spPr>
          <a:xfrm>
            <a:off x="3544082" y="295502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6F8E748B-C971-D34D-4DB5-F66581C95898}"/>
              </a:ext>
            </a:extLst>
          </p:cNvPr>
          <p:cNvSpPr/>
          <p:nvPr/>
        </p:nvSpPr>
        <p:spPr>
          <a:xfrm>
            <a:off x="3492773" y="841640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C4E8BFF3-ECD9-53C2-FFCE-4A2373E33016}"/>
              </a:ext>
            </a:extLst>
          </p:cNvPr>
          <p:cNvSpPr/>
          <p:nvPr/>
        </p:nvSpPr>
        <p:spPr>
          <a:xfrm>
            <a:off x="5042510" y="1282432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44">
            <a:extLst>
              <a:ext uri="{FF2B5EF4-FFF2-40B4-BE49-F238E27FC236}">
                <a16:creationId xmlns:a16="http://schemas.microsoft.com/office/drawing/2014/main" id="{E9FFBB1A-5AF8-2875-840D-DD9D61B88EF6}"/>
              </a:ext>
            </a:extLst>
          </p:cNvPr>
          <p:cNvSpPr/>
          <p:nvPr/>
        </p:nvSpPr>
        <p:spPr>
          <a:xfrm>
            <a:off x="6367115" y="132995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7549BD99-A37F-8610-9567-F8F47725E417}"/>
              </a:ext>
            </a:extLst>
          </p:cNvPr>
          <p:cNvSpPr/>
          <p:nvPr/>
        </p:nvSpPr>
        <p:spPr>
          <a:xfrm>
            <a:off x="7807780" y="1316226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790B291C-BAC7-BED7-9BFB-211FFCCAB461}"/>
              </a:ext>
            </a:extLst>
          </p:cNvPr>
          <p:cNvSpPr/>
          <p:nvPr/>
        </p:nvSpPr>
        <p:spPr>
          <a:xfrm flipH="1">
            <a:off x="3666569" y="55484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71084BEF-16E7-20E2-F1A6-0F16B39452AF}"/>
              </a:ext>
            </a:extLst>
          </p:cNvPr>
          <p:cNvSpPr/>
          <p:nvPr/>
        </p:nvSpPr>
        <p:spPr>
          <a:xfrm flipH="1">
            <a:off x="7939962" y="1041575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2EB4CF57-DEF6-D769-AE37-94AD2A3EBF91}"/>
              </a:ext>
            </a:extLst>
          </p:cNvPr>
          <p:cNvSpPr/>
          <p:nvPr/>
        </p:nvSpPr>
        <p:spPr>
          <a:xfrm flipH="1">
            <a:off x="3567322" y="234772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B7855FC-578F-5487-7D86-A3E1B1C16AA6}"/>
              </a:ext>
            </a:extLst>
          </p:cNvPr>
          <p:cNvSpPr/>
          <p:nvPr/>
        </p:nvSpPr>
        <p:spPr>
          <a:xfrm flipH="1">
            <a:off x="3346133" y="286866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C2BF58D-40AA-D8D6-4597-37F5078105E6}"/>
              </a:ext>
            </a:extLst>
          </p:cNvPr>
          <p:cNvSpPr/>
          <p:nvPr/>
        </p:nvSpPr>
        <p:spPr>
          <a:xfrm flipH="1">
            <a:off x="7830703" y="228168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475EAFC-16AC-8351-0A93-30A2F3EF4B6B}"/>
              </a:ext>
            </a:extLst>
          </p:cNvPr>
          <p:cNvSpPr/>
          <p:nvPr/>
        </p:nvSpPr>
        <p:spPr>
          <a:xfrm flipH="1">
            <a:off x="8000202" y="294269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8" name="Freeform 23">
            <a:extLst>
              <a:ext uri="{FF2B5EF4-FFF2-40B4-BE49-F238E27FC236}">
                <a16:creationId xmlns:a16="http://schemas.microsoft.com/office/drawing/2014/main" id="{36D1FD6D-326F-543F-663B-A69FCC7A9D40}"/>
              </a:ext>
            </a:extLst>
          </p:cNvPr>
          <p:cNvSpPr/>
          <p:nvPr/>
        </p:nvSpPr>
        <p:spPr>
          <a:xfrm flipH="1">
            <a:off x="7922524" y="341793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9" name="Freeform 23">
            <a:extLst>
              <a:ext uri="{FF2B5EF4-FFF2-40B4-BE49-F238E27FC236}">
                <a16:creationId xmlns:a16="http://schemas.microsoft.com/office/drawing/2014/main" id="{8D324AEA-56BB-BF6B-D766-C9E83C9F761A}"/>
              </a:ext>
            </a:extLst>
          </p:cNvPr>
          <p:cNvSpPr/>
          <p:nvPr/>
        </p:nvSpPr>
        <p:spPr>
          <a:xfrm flipH="1">
            <a:off x="3706581" y="4279146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0" name="Freeform 23">
            <a:extLst>
              <a:ext uri="{FF2B5EF4-FFF2-40B4-BE49-F238E27FC236}">
                <a16:creationId xmlns:a16="http://schemas.microsoft.com/office/drawing/2014/main" id="{9872B12D-DE24-6393-0674-2122312CE0D9}"/>
              </a:ext>
            </a:extLst>
          </p:cNvPr>
          <p:cNvSpPr/>
          <p:nvPr/>
        </p:nvSpPr>
        <p:spPr>
          <a:xfrm flipH="1">
            <a:off x="3657899" y="49240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1" name="Freeform 23">
            <a:extLst>
              <a:ext uri="{FF2B5EF4-FFF2-40B4-BE49-F238E27FC236}">
                <a16:creationId xmlns:a16="http://schemas.microsoft.com/office/drawing/2014/main" id="{0AAFD7E6-8DA5-C37D-FDA9-85762620C9D7}"/>
              </a:ext>
            </a:extLst>
          </p:cNvPr>
          <p:cNvSpPr/>
          <p:nvPr/>
        </p:nvSpPr>
        <p:spPr>
          <a:xfrm flipH="1">
            <a:off x="5241097" y="49701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44">
            <a:extLst>
              <a:ext uri="{FF2B5EF4-FFF2-40B4-BE49-F238E27FC236}">
                <a16:creationId xmlns:a16="http://schemas.microsoft.com/office/drawing/2014/main" id="{7C21C031-C730-01DA-DFB1-272D3050255C}"/>
              </a:ext>
            </a:extLst>
          </p:cNvPr>
          <p:cNvSpPr/>
          <p:nvPr/>
        </p:nvSpPr>
        <p:spPr>
          <a:xfrm>
            <a:off x="6356468" y="1857621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D2A07AB2-B4EA-C528-82A6-22A9442F6431}"/>
              </a:ext>
            </a:extLst>
          </p:cNvPr>
          <p:cNvSpPr/>
          <p:nvPr/>
        </p:nvSpPr>
        <p:spPr>
          <a:xfrm>
            <a:off x="7830703" y="1881588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DC63457-5042-68B1-DA5A-3B59EC06BF9B}"/>
              </a:ext>
            </a:extLst>
          </p:cNvPr>
          <p:cNvSpPr txBox="1"/>
          <p:nvPr/>
        </p:nvSpPr>
        <p:spPr>
          <a:xfrm>
            <a:off x="397791" y="820823"/>
            <a:ext cx="797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3/11/25</a:t>
            </a:r>
          </a:p>
          <a:p>
            <a:r>
              <a:rPr lang="en-GB" sz="1000" dirty="0"/>
              <a:t>24/11/25</a:t>
            </a:r>
          </a:p>
          <a:p>
            <a:r>
              <a:rPr lang="en-GB" sz="1000" dirty="0"/>
              <a:t>15/12/25</a:t>
            </a:r>
          </a:p>
          <a:p>
            <a:r>
              <a:rPr lang="en-GB" sz="1000" dirty="0"/>
              <a:t>5/1/26</a:t>
            </a:r>
          </a:p>
          <a:p>
            <a:r>
              <a:rPr lang="en-GB" sz="1000" dirty="0"/>
              <a:t>26/1/25</a:t>
            </a:r>
          </a:p>
          <a:p>
            <a:r>
              <a:rPr lang="en-GB" sz="1000" dirty="0"/>
              <a:t>9/3/25</a:t>
            </a:r>
          </a:p>
          <a:p>
            <a:r>
              <a:rPr lang="en-GB" sz="1000" dirty="0"/>
              <a:t>30/3/26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3F78B69-654F-37ED-328F-61CF85300CB9}"/>
              </a:ext>
            </a:extLst>
          </p:cNvPr>
          <p:cNvSpPr txBox="1"/>
          <p:nvPr/>
        </p:nvSpPr>
        <p:spPr>
          <a:xfrm>
            <a:off x="383162" y="2490600"/>
            <a:ext cx="775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10/11/25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1/12/25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12/1/26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2/2//26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23/2/26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16/3/26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E142079-F136-954C-8B59-0779196027F5}"/>
              </a:ext>
            </a:extLst>
          </p:cNvPr>
          <p:cNvSpPr txBox="1"/>
          <p:nvPr/>
        </p:nvSpPr>
        <p:spPr>
          <a:xfrm>
            <a:off x="397791" y="4164277"/>
            <a:ext cx="821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17/11/25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8/12/25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19/1/26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9/2/26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2/3/26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23/3/26</a:t>
            </a:r>
          </a:p>
        </p:txBody>
      </p: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7DE636-DBF3-7E03-3DDE-C6ED153F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888"/>
            <a:ext cx="9906000" cy="6890473"/>
          </a:xfrm>
          <a:prstGeom prst="rect">
            <a:avLst/>
          </a:prstGeom>
        </p:spPr>
      </p:pic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43F92-8B2B-E1C9-AC14-3F3BF3849261}"/>
              </a:ext>
            </a:extLst>
          </p:cNvPr>
          <p:cNvSpPr txBox="1"/>
          <p:nvPr/>
        </p:nvSpPr>
        <p:spPr>
          <a:xfrm>
            <a:off x="299447" y="29305"/>
            <a:ext cx="1217494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Central Coded Autumn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B9ED1-E7EB-1E9A-269D-20A8DA642B4B}"/>
              </a:ext>
            </a:extLst>
          </p:cNvPr>
          <p:cNvSpPr txBox="1"/>
          <p:nvPr/>
        </p:nvSpPr>
        <p:spPr>
          <a:xfrm>
            <a:off x="1546093" y="588348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C40FB-7E51-3163-3306-A00879DB9D98}"/>
              </a:ext>
            </a:extLst>
          </p:cNvPr>
          <p:cNvSpPr txBox="1"/>
          <p:nvPr/>
        </p:nvSpPr>
        <p:spPr>
          <a:xfrm>
            <a:off x="1546094" y="2200769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45804-EC7E-3EB4-B75E-C6E98A73A250}"/>
              </a:ext>
            </a:extLst>
          </p:cNvPr>
          <p:cNvSpPr txBox="1"/>
          <p:nvPr/>
        </p:nvSpPr>
        <p:spPr>
          <a:xfrm>
            <a:off x="1533265" y="3813190"/>
            <a:ext cx="980694" cy="13388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  <a:endParaRPr lang="en-GB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0EC116-BC21-30E9-39E2-472B94524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424867"/>
              </p:ext>
            </p:extLst>
          </p:nvPr>
        </p:nvGraphicFramePr>
        <p:xfrm>
          <a:off x="2526788" y="582064"/>
          <a:ext cx="7020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V237 V225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Plant Balls in Tomato Sauce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B52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Beef Lasagne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SD50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C4 C5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SD40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Stuffing,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 and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NEW C124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Chicken Biryani</a:t>
                      </a:r>
                      <a:endParaRPr lang="en-US" sz="700" b="1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F6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F1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Salmon Fishfingers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Chips &amp;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22145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V44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Autumn Vegetable Lasagne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BB3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Beetroot and Lentil Burger in a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Bun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V232 </a:t>
                      </a:r>
                      <a:r>
                        <a:rPr lang="en-GB" sz="700">
                          <a:latin typeface="Century Gothic"/>
                        </a:rPr>
                        <a:t>Vegetarian Wellington with </a:t>
                      </a:r>
                      <a:r>
                        <a:rPr lang="en-GB" sz="700" b="1">
                          <a:latin typeface="Century Gothic"/>
                        </a:rPr>
                        <a:t>SD82 </a:t>
                      </a:r>
                      <a:r>
                        <a:rPr lang="en-GB" sz="700">
                          <a:latin typeface="Century Gothic"/>
                        </a:rPr>
                        <a:t>Roast Potatoes and </a:t>
                      </a:r>
                      <a:r>
                        <a:rPr lang="en-GB" sz="700" b="1">
                          <a:latin typeface="Century Gothic"/>
                        </a:rPr>
                        <a:t>SD118 </a:t>
                      </a:r>
                      <a:r>
                        <a:rPr lang="en-GB" sz="700"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NEW V270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BBQ Sausage Pasta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SD50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V191 </a:t>
                      </a:r>
                      <a:r>
                        <a:rPr lang="en-GB" sz="700" b="0">
                          <a:latin typeface="Century Gothic"/>
                        </a:rPr>
                        <a:t>Cheese &amp; Bean Pasty with </a:t>
                      </a:r>
                      <a:r>
                        <a:rPr lang="en-GB" sz="700" b="1">
                          <a:latin typeface="Century Gothic"/>
                        </a:rPr>
                        <a:t>SD5 </a:t>
                      </a:r>
                      <a:r>
                        <a:rPr lang="en-GB" sz="700" b="0">
                          <a:latin typeface="Century Gothic"/>
                        </a:rPr>
                        <a:t>Chips &amp; </a:t>
                      </a:r>
                      <a:r>
                        <a:rPr lang="en-GB" sz="700" b="1">
                          <a:latin typeface="Century Gothic"/>
                        </a:rPr>
                        <a:t>SD14 </a:t>
                      </a:r>
                      <a:r>
                        <a:rPr lang="en-GB" sz="700" b="0">
                          <a:latin typeface="Century Gothic"/>
                        </a:rPr>
                        <a:t>Tomato Sauce</a:t>
                      </a:r>
                      <a:endParaRPr lang="en-GB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D56 </a:t>
                      </a:r>
                      <a:r>
                        <a:rPr lang="en-GB" sz="700">
                          <a:latin typeface="Century Gothic"/>
                        </a:rPr>
                        <a:t>Cheese and Crackers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NEW D268 </a:t>
                      </a:r>
                      <a:r>
                        <a:rPr lang="en-GB" sz="700" b="0">
                          <a:latin typeface="Century Gothic"/>
                        </a:rPr>
                        <a:t>Apple Crumb Cake with </a:t>
                      </a:r>
                      <a:r>
                        <a:rPr lang="en-GB" sz="700" b="1">
                          <a:latin typeface="Century Gothic"/>
                        </a:rPr>
                        <a:t>D2</a:t>
                      </a:r>
                      <a:r>
                        <a:rPr lang="en-GB" sz="700" b="0">
                          <a:latin typeface="Century Gothic"/>
                        </a:rPr>
                        <a:t> Custard</a:t>
                      </a:r>
                      <a:endParaRPr lang="en-US"/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D224 </a:t>
                      </a:r>
                      <a:r>
                        <a:rPr lang="en-GB" sz="700">
                          <a:latin typeface="Century Gothic"/>
                        </a:rPr>
                        <a:t>Fruit Medley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latin typeface="Century Gothic"/>
                        </a:rPr>
                        <a:t>D235 </a:t>
                      </a:r>
                      <a:r>
                        <a:rPr lang="en-GB" sz="700">
                          <a:latin typeface="Century Gothic"/>
                        </a:rPr>
                        <a:t>Jelly with Mandarins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D197 </a:t>
                      </a:r>
                      <a:r>
                        <a:rPr lang="en-GB" sz="700">
                          <a:latin typeface="Century Gothic"/>
                        </a:rPr>
                        <a:t>Syrup Sponge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B403E5-740D-636C-E85D-0EF25C36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94110"/>
              </p:ext>
            </p:extLst>
          </p:nvPr>
        </p:nvGraphicFramePr>
        <p:xfrm>
          <a:off x="2472378" y="2165956"/>
          <a:ext cx="7074410" cy="143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88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17298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12466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1488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V231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Classic Cheese and Tomato Pizza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B48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BBQ Chicken or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 V311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Quorn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QB16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 Seasoned Potatoes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/>
                        </a:rPr>
                        <a:t> and </a:t>
                      </a:r>
                      <a:r>
                        <a:rPr lang="en-GB" sz="700" b="1" baseline="0">
                          <a:solidFill>
                            <a:schemeClr val="tx1"/>
                          </a:solidFill>
                          <a:latin typeface="Century Gothic"/>
                        </a:rPr>
                        <a:t>QB3</a:t>
                      </a:r>
                      <a:r>
                        <a:rPr lang="en-GB" sz="700" b="0" baseline="0">
                          <a:solidFill>
                            <a:schemeClr val="tx1"/>
                          </a:solidFill>
                          <a:latin typeface="Century Gothic"/>
                        </a:rPr>
                        <a:t> Sweetcorn Salsa</a:t>
                      </a: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B57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Meatballs in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V225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Tomato Sauce with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F7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or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&amp; </a:t>
                      </a:r>
                      <a:r>
                        <a:rPr kumimoji="0" lang="en-GB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SD14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V309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Mild Mexican Chilli with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SD84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V233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Vegan </a:t>
                      </a:r>
                      <a:r>
                        <a:rPr lang="en-US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 </a:t>
                      </a:r>
                      <a:r>
                        <a:rPr lang="en-US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V303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Creamy Chickpea and Coconut Curry with </a:t>
                      </a: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V27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Cheese Whirl with </a:t>
                      </a: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SD5 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Chips and </a:t>
                      </a:r>
                      <a:r>
                        <a:rPr lang="en-GB" sz="700" b="1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SD14</a:t>
                      </a:r>
                      <a:r>
                        <a:rPr lang="en-GB" sz="7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 Tomato Sauce </a:t>
                      </a: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NEW D267 </a:t>
                      </a:r>
                      <a:r>
                        <a:rPr lang="en-GB" sz="700">
                          <a:latin typeface="Century Gothic"/>
                        </a:rPr>
                        <a:t>Gingerbread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>
                          <a:latin typeface="Century Gothic"/>
                        </a:rPr>
                        <a:t>D169 </a:t>
                      </a:r>
                      <a:r>
                        <a:rPr lang="en-GB" sz="700">
                          <a:latin typeface="Century Gothic"/>
                        </a:rPr>
                        <a:t>Chocolate and Beetroot Brownie with </a:t>
                      </a:r>
                      <a:r>
                        <a:rPr lang="en-GB" sz="700" b="1">
                          <a:latin typeface="Century Gothic"/>
                        </a:rPr>
                        <a:t>D3</a:t>
                      </a:r>
                      <a:r>
                        <a:rPr lang="en-GB" sz="700">
                          <a:latin typeface="Century Gothic"/>
                        </a:rPr>
                        <a:t> Chocolate Sauce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D223 </a:t>
                      </a:r>
                      <a:r>
                        <a:rPr lang="en-GB" sz="70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D243 </a:t>
                      </a:r>
                      <a:r>
                        <a:rPr lang="en-GB" sz="700">
                          <a:latin typeface="Century Gothic"/>
                        </a:rPr>
                        <a:t>Sticky Toffee Apple Crumble with </a:t>
                      </a:r>
                      <a:r>
                        <a:rPr lang="en-GB" sz="700" b="1">
                          <a:latin typeface="Century Gothic"/>
                        </a:rPr>
                        <a:t>D2 </a:t>
                      </a:r>
                      <a:r>
                        <a:rPr lang="en-GB" sz="70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>
                          <a:latin typeface="Century Gothic"/>
                        </a:rPr>
                        <a:t>D57 </a:t>
                      </a:r>
                      <a:r>
                        <a:rPr lang="en-GB" sz="700">
                          <a:latin typeface="Century Gothic"/>
                        </a:rPr>
                        <a:t>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230EE0-3F60-9F0E-8BAB-766AEDF5C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21831"/>
              </p:ext>
            </p:extLst>
          </p:nvPr>
        </p:nvGraphicFramePr>
        <p:xfrm>
          <a:off x="2526788" y="3766166"/>
          <a:ext cx="7020000" cy="150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C125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50% Enchilada Bake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Paprika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P3/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C102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Mild Caribbean Chicken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GR5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Golden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V306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Caribbean Stew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GR5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Golden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F6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90659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V263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Chefs Special Lentil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SD84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Rice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V302 </a:t>
                      </a:r>
                      <a:r>
                        <a:rPr lang="en-GB" sz="700" dirty="0">
                          <a:latin typeface="Century Gothic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V238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Sausage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SD82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SD118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V24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Red Pepper Frittata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SD5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D85 </a:t>
                      </a:r>
                      <a:r>
                        <a:rPr lang="en-GB" sz="700" dirty="0">
                          <a:latin typeface="Century Gothic"/>
                        </a:rPr>
                        <a:t>Oaty Cookie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D236 </a:t>
                      </a:r>
                      <a:r>
                        <a:rPr lang="en-GB" sz="700" dirty="0">
                          <a:latin typeface="Century Gothic"/>
                        </a:rPr>
                        <a:t>Pear Crumble with </a:t>
                      </a:r>
                      <a:r>
                        <a:rPr lang="en-GB" sz="700" b="1" dirty="0">
                          <a:latin typeface="Century Gothic"/>
                        </a:rPr>
                        <a:t>D2 </a:t>
                      </a:r>
                      <a:r>
                        <a:rPr lang="en-GB" sz="700" dirty="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D225 </a:t>
                      </a:r>
                      <a:r>
                        <a:rPr lang="en-GB" sz="700" dirty="0">
                          <a:latin typeface="Century Gothic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/>
                        </a:rPr>
                        <a:t>NEW D265 </a:t>
                      </a:r>
                      <a:r>
                        <a:rPr lang="en-GB" sz="700" dirty="0">
                          <a:latin typeface="Century Gothic"/>
                        </a:rPr>
                        <a:t>Jamaican Ginger Cake with </a:t>
                      </a:r>
                      <a:r>
                        <a:rPr lang="en-GB" sz="700" b="1" dirty="0">
                          <a:latin typeface="Century Gothic"/>
                        </a:rPr>
                        <a:t>D2 </a:t>
                      </a:r>
                      <a:r>
                        <a:rPr lang="en-GB" sz="700" b="0" dirty="0">
                          <a:latin typeface="Century Gothic"/>
                        </a:rPr>
                        <a:t>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/>
                        </a:rPr>
                        <a:t>D221 </a:t>
                      </a:r>
                      <a:r>
                        <a:rPr lang="en-GB" sz="700" dirty="0">
                          <a:latin typeface="Century Gothic"/>
                        </a:rPr>
                        <a:t>Cornflake Tart </a:t>
                      </a:r>
                    </a:p>
                    <a:p>
                      <a:pPr algn="ctr"/>
                      <a:endParaRPr lang="en-GB" sz="70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89E456C07B54AABA42A23C1D1F986" ma:contentTypeVersion="4" ma:contentTypeDescription="Create a new document." ma:contentTypeScope="" ma:versionID="2cfea76e65a93743afa5db0865ccafb8">
  <xsd:schema xmlns:xsd="http://www.w3.org/2001/XMLSchema" xmlns:xs="http://www.w3.org/2001/XMLSchema" xmlns:p="http://schemas.microsoft.com/office/2006/metadata/properties" xmlns:ns3="aa3ef3b2-f905-4cfa-8827-4fa32dc8e405" targetNamespace="http://schemas.microsoft.com/office/2006/metadata/properties" ma:root="true" ma:fieldsID="c481cc658e3b4e0e17cafc5b7aed7e0e" ns3:_="">
    <xsd:import namespace="aa3ef3b2-f905-4cfa-8827-4fa32dc8e40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ef3b2-f905-4cfa-8827-4fa32dc8e40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3ef3b2-f905-4cfa-8827-4fa32dc8e40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D9068E-670C-40DE-98C7-551994BCF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ef3b2-f905-4cfa-8827-4fa32dc8e4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794</Words>
  <Application>Microsoft Office PowerPoint</Application>
  <PresentationFormat>A4 Paper (210x297 mm)</PresentationFormat>
  <Paragraphs>220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Steven Arscott</cp:lastModifiedBy>
  <cp:revision>30</cp:revision>
  <cp:lastPrinted>2024-12-12T13:06:13Z</cp:lastPrinted>
  <dcterms:created xsi:type="dcterms:W3CDTF">2014-08-19T19:35:20Z</dcterms:created>
  <dcterms:modified xsi:type="dcterms:W3CDTF">2025-10-08T09:21:44Z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0x010100EC989E456C07B54AABA42A23C1D1F986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